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71" r:id="rId5"/>
    <p:sldId id="259" r:id="rId6"/>
    <p:sldId id="272" r:id="rId7"/>
    <p:sldId id="276" r:id="rId8"/>
    <p:sldId id="268" r:id="rId9"/>
    <p:sldId id="266" r:id="rId10"/>
    <p:sldId id="274" r:id="rId11"/>
    <p:sldId id="275" r:id="rId12"/>
    <p:sldId id="270" r:id="rId13"/>
    <p:sldId id="273" r:id="rId14"/>
    <p:sldId id="277" r:id="rId15"/>
    <p:sldId id="278" r:id="rId16"/>
    <p:sldId id="265" r:id="rId17"/>
    <p:sldId id="267" r:id="rId18"/>
    <p:sldId id="269" r:id="rId19"/>
    <p:sldId id="279" r:id="rId20"/>
    <p:sldId id="280" r:id="rId21"/>
    <p:sldId id="263" r:id="rId22"/>
    <p:sldId id="264" r:id="rId23"/>
    <p:sldId id="261" r:id="rId24"/>
    <p:sldId id="26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2" userDrawn="1">
          <p15:clr>
            <a:srgbClr val="A4A3A4"/>
          </p15:clr>
        </p15:guide>
        <p15:guide id="3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545454"/>
    <a:srgbClr val="E0B0F6"/>
    <a:srgbClr val="363636"/>
    <a:srgbClr val="E4BBFD"/>
    <a:srgbClr val="AFA2FC"/>
    <a:srgbClr val="CC99FF"/>
    <a:srgbClr val="2C2C2C"/>
    <a:srgbClr val="182C2C"/>
    <a:srgbClr val="2C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108" y="552"/>
      </p:cViewPr>
      <p:guideLst>
        <p:guide orient="horz" pos="1512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2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6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66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 marL="685800" indent="-228600">
              <a:buSzPct val="80000"/>
              <a:buFont typeface="Courier New" panose="02070309020205020404" pitchFamily="49" charset="0"/>
              <a:buChar char="o"/>
              <a:defRPr/>
            </a:lvl2pPr>
            <a:lvl3pPr marL="1143000" indent="-228600">
              <a:defRPr/>
            </a:lvl3pPr>
            <a:lvl4pPr marL="1600200" indent="-228600">
              <a:buSzPct val="80000"/>
              <a:buFont typeface="Courier New" panose="02070309020205020404" pitchFamily="49" charset="0"/>
              <a:buChar char="o"/>
              <a:defRPr/>
            </a:lvl4pPr>
            <a:lvl5pPr marL="2057400" indent="-228600"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1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2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7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92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55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12/15/2018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243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903" y="411265"/>
            <a:ext cx="11213722" cy="877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6285" y="1358791"/>
            <a:ext cx="11213722" cy="4911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5903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pPr/>
              <a:t>12/15/2018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903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545" y="6412447"/>
            <a:ext cx="2926080" cy="34153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400" b="0">
                <a:ln>
                  <a:noFill/>
                </a:ln>
                <a:solidFill>
                  <a:schemeClr val="tx1">
                    <a:alpha val="25000"/>
                  </a:schemeClr>
                </a:solidFill>
                <a:latin typeface="+mj-lt"/>
              </a:defRPr>
            </a:lvl1pPr>
          </a:lstStyle>
          <a:p>
            <a:fld id="{8875EEAF-38D1-4135-8E4B-7E62049039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57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85000"/>
        </a:lnSpc>
        <a:spcBef>
          <a:spcPts val="13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000" i="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kmprioli.shinyapps.io/MAT_8790_kmeans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github.com/kmprioliPROF/MAT_8790_Final_Project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8.png"/><Relationship Id="rId4" Type="http://schemas.openxmlformats.org/officeDocument/2006/relationships/hyperlink" Target="https://kmprioli.shinyapps.io/MAT_8790_kmeans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4837B-3081-4E21-BB9F-630FBEE11C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b="1" dirty="0"/>
              <a:t>Quality of Life by Country:</a:t>
            </a:r>
            <a:br>
              <a:rPr lang="en-US" sz="8000" b="1" dirty="0"/>
            </a:br>
            <a:r>
              <a:rPr lang="en-US" sz="8000" b="1" dirty="0"/>
              <a:t>A Clustering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8C051-DA66-4AC8-8F48-F72FF1BE2E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Katherine M. Prioli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MAT 8790 Final Project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December 19, 2018</a:t>
            </a:r>
          </a:p>
        </p:txBody>
      </p:sp>
    </p:spTree>
    <p:extLst>
      <p:ext uri="{BB962C8B-B14F-4D97-AF65-F5344CB8AC3E}">
        <p14:creationId xmlns:p14="http://schemas.microsoft.com/office/powerpoint/2010/main" val="189801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REFRESHER AND PREAMBLE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2B5EC-C78F-4786-9615-907C61946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97524" y="1288829"/>
            <a:ext cx="5537276" cy="5157906"/>
          </a:xfrm>
          <a:solidFill>
            <a:srgbClr val="363636"/>
          </a:solidFill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Loading libraries and data ----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shiny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tidyverse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readxl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read_csv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"www/clusterdata_2018-12-09.csv"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rename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`Social Progress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SPI,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 Rank`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HDIrank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`Happiness Score`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happiness,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`Gender Equality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genderequality_index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`Infant Mortality Rate`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infantmort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Birth`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birth_MF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Sixty`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sixty_MF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`Gross Domestic Product (log-transformed)`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logGDP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US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levels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"Low"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"Medium"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"High"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"Very High"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)))</a:t>
            </a:r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20F576-32BF-4FB6-B3A0-F9E9EFF5C4BF}"/>
              </a:ext>
            </a:extLst>
          </p:cNvPr>
          <p:cNvSpPr txBox="1"/>
          <p:nvPr/>
        </p:nvSpPr>
        <p:spPr>
          <a:xfrm>
            <a:off x="475903" y="1290608"/>
            <a:ext cx="551857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Shiny refresher: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Apps must be named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app.R</a:t>
            </a:r>
            <a:endParaRPr lang="en-US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Consist of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200" dirty="0"/>
              <a:t>,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  <a:r>
              <a:rPr lang="en-US" sz="2200" dirty="0"/>
              <a:t>, and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()</a:t>
            </a:r>
            <a:r>
              <a:rPr lang="en-US" sz="2200" dirty="0"/>
              <a:t> call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Data or other assets (e.g., images you want to display) live inside a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www</a:t>
            </a:r>
            <a:r>
              <a:rPr lang="en-US" sz="2200" dirty="0"/>
              <a:t> subfolder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Tasks that only occur once can be performed outside of </a:t>
            </a:r>
            <a:r>
              <a:rPr lang="en-US" sz="22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600" dirty="0"/>
              <a:t> and </a:t>
            </a:r>
            <a:r>
              <a:rPr lang="en-US" sz="2200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54921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</a:t>
            </a:r>
            <a:r>
              <a:rPr lang="en-US" sz="3800" b="0" dirty="0" err="1">
                <a:latin typeface="Lucida Console" panose="020B0609040504020204" pitchFamily="49" charset="0"/>
              </a:rPr>
              <a:t>ui</a:t>
            </a:r>
            <a:r>
              <a:rPr lang="en-US" dirty="0"/>
              <a:t> AND </a:t>
            </a:r>
            <a:r>
              <a:rPr lang="en-US" sz="3800" b="0" dirty="0">
                <a:latin typeface="Lucida Console" panose="020B0609040504020204" pitchFamily="49" charset="0"/>
              </a:rPr>
              <a:t>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B3936-5D28-4ECE-8933-A581E26B3C9C}"/>
              </a:ext>
            </a:extLst>
          </p:cNvPr>
          <p:cNvSpPr/>
          <p:nvPr/>
        </p:nvSpPr>
        <p:spPr>
          <a:xfrm>
            <a:off x="47590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UI side code ----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ui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fluidPage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sidebarLayout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"x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"y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9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numericInput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"Number of 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value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4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min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max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mainPanel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plotOutput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“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”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779EF8-1AFA-4C2A-BCE9-03E166B50F74}"/>
              </a:ext>
            </a:extLst>
          </p:cNvPr>
          <p:cNvSpPr/>
          <p:nvPr/>
        </p:nvSpPr>
        <p:spPr>
          <a:xfrm>
            <a:off x="617882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Server side code ----</a:t>
            </a:r>
          </a:p>
          <a:p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server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function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input, output, session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clusters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set.seed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19811221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 # Ensuring stable performance</a:t>
            </a:r>
            <a:endParaRPr lang="en-US" sz="1000" dirty="0">
              <a:solidFill>
                <a:schemeClr val="accent4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output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renderPlot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wes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scale_shape_manual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15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16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reverse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  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"HDI Category"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"Clustering Sensitivity Analysis"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plot.title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face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"bold"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</a:t>
            </a:r>
            <a:endParaRPr lang="en-US" sz="1000" dirty="0">
              <a:solidFill>
                <a:schemeClr val="accent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360DF-2585-427F-A1AB-B18DBE9F70BE}"/>
              </a:ext>
            </a:extLst>
          </p:cNvPr>
          <p:cNvSpPr txBox="1"/>
          <p:nvPr/>
        </p:nvSpPr>
        <p:spPr>
          <a:xfrm>
            <a:off x="2384612" y="6275294"/>
            <a:ext cx="739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…then run the app by calling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 =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, server = server)</a:t>
            </a:r>
          </a:p>
        </p:txBody>
      </p:sp>
    </p:spTree>
    <p:extLst>
      <p:ext uri="{BB962C8B-B14F-4D97-AF65-F5344CB8AC3E}">
        <p14:creationId xmlns:p14="http://schemas.microsoft.com/office/powerpoint/2010/main" val="970020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547779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404D-0BF4-4475-9F1D-03F52AA8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524269-F33A-4D49-82D5-24264DAA14E9}"/>
              </a:ext>
            </a:extLst>
          </p:cNvPr>
          <p:cNvGrpSpPr/>
          <p:nvPr/>
        </p:nvGrpSpPr>
        <p:grpSpPr>
          <a:xfrm>
            <a:off x="187340" y="1134940"/>
            <a:ext cx="6245352" cy="2610758"/>
            <a:chOff x="187340" y="1134940"/>
            <a:chExt cx="6245352" cy="261075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6EFD87C-73F0-4039-9337-637ECFF731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187340" y="1442717"/>
              <a:ext cx="6245352" cy="230298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3DF4398-A7AF-4EE7-835A-8933E4079395}"/>
                </a:ext>
              </a:extLst>
            </p:cNvPr>
            <p:cNvSpPr txBox="1"/>
            <p:nvPr/>
          </p:nvSpPr>
          <p:spPr>
            <a:xfrm>
              <a:off x="414977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4560FF-F815-4D7A-8E9F-0E4DE576253E}"/>
              </a:ext>
            </a:extLst>
          </p:cNvPr>
          <p:cNvGrpSpPr/>
          <p:nvPr/>
        </p:nvGrpSpPr>
        <p:grpSpPr>
          <a:xfrm>
            <a:off x="187340" y="4041740"/>
            <a:ext cx="6245352" cy="2610758"/>
            <a:chOff x="187340" y="4041740"/>
            <a:chExt cx="6245352" cy="261075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4EDC6E-ED30-4379-8682-A1D02EC7BF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812"/>
            <a:stretch/>
          </p:blipFill>
          <p:spPr>
            <a:xfrm>
              <a:off x="187340" y="43495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2E7A45-6FEC-494B-A17F-C5308B2E9967}"/>
                </a:ext>
              </a:extLst>
            </p:cNvPr>
            <p:cNvSpPr txBox="1"/>
            <p:nvPr/>
          </p:nvSpPr>
          <p:spPr>
            <a:xfrm>
              <a:off x="414977" y="40417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GDP, Log Transform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3C340A-36DB-4A01-9875-797ACE2CF00F}"/>
              </a:ext>
            </a:extLst>
          </p:cNvPr>
          <p:cNvGrpSpPr/>
          <p:nvPr/>
        </p:nvGrpSpPr>
        <p:grpSpPr>
          <a:xfrm>
            <a:off x="7331090" y="1134940"/>
            <a:ext cx="3785997" cy="5465684"/>
            <a:chOff x="7331090" y="1134940"/>
            <a:chExt cx="3785997" cy="546568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7C796DC-3ADA-43FA-9895-AC0906F9A8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234" t="7227" b="18449"/>
            <a:stretch/>
          </p:blipFill>
          <p:spPr>
            <a:xfrm>
              <a:off x="7340615" y="1421810"/>
              <a:ext cx="3776472" cy="225605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18FE620-A412-4E95-965A-7244A66879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227" r="49765"/>
            <a:stretch/>
          </p:blipFill>
          <p:spPr>
            <a:xfrm>
              <a:off x="7331090" y="3810841"/>
              <a:ext cx="3776472" cy="278978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A88CAC-CFB7-41D0-ABDB-DBB4246C77F5}"/>
                </a:ext>
              </a:extLst>
            </p:cNvPr>
            <p:cNvSpPr txBox="1"/>
            <p:nvPr/>
          </p:nvSpPr>
          <p:spPr>
            <a:xfrm>
              <a:off x="7394092" y="1134940"/>
              <a:ext cx="37134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3177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3DEEC30-336E-4325-98F5-D0E2939DBDC7}"/>
              </a:ext>
            </a:extLst>
          </p:cNvPr>
          <p:cNvGrpSpPr/>
          <p:nvPr/>
        </p:nvGrpSpPr>
        <p:grpSpPr>
          <a:xfrm>
            <a:off x="2973324" y="1134940"/>
            <a:ext cx="6245352" cy="2610758"/>
            <a:chOff x="2973324" y="1134940"/>
            <a:chExt cx="6245352" cy="26107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468BC8-128D-42B6-83A2-A6E27F144E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2973324" y="14427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DDC579-93BD-44E7-898D-AB762E67BC16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Happiness Score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667802-812B-425B-8379-DE6E4E27A3DF}"/>
              </a:ext>
            </a:extLst>
          </p:cNvPr>
          <p:cNvGrpSpPr/>
          <p:nvPr/>
        </p:nvGrpSpPr>
        <p:grpSpPr>
          <a:xfrm>
            <a:off x="2973324" y="4073630"/>
            <a:ext cx="6245352" cy="2625396"/>
            <a:chOff x="2973324" y="4073630"/>
            <a:chExt cx="6245352" cy="262539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9A18C7C-C40F-4F5C-8FB4-D77090464B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3324" y="4381407"/>
              <a:ext cx="6245352" cy="231761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5F9328-BE18-4E6E-A078-3284E0D27716}"/>
                </a:ext>
              </a:extLst>
            </p:cNvPr>
            <p:cNvSpPr txBox="1"/>
            <p:nvPr/>
          </p:nvSpPr>
          <p:spPr>
            <a:xfrm>
              <a:off x="3171570" y="407363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Gender Equality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2351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316AE97-FC99-4814-ADFF-084E7224C9FD}"/>
              </a:ext>
            </a:extLst>
          </p:cNvPr>
          <p:cNvGrpSpPr/>
          <p:nvPr/>
        </p:nvGrpSpPr>
        <p:grpSpPr>
          <a:xfrm>
            <a:off x="2971800" y="1134940"/>
            <a:ext cx="6245352" cy="2624503"/>
            <a:chOff x="2971800" y="1134940"/>
            <a:chExt cx="6245352" cy="262450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5EB4BA2-6855-400C-8654-D824B01493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343"/>
            <a:stretch/>
          </p:blipFill>
          <p:spPr>
            <a:xfrm>
              <a:off x="2971800" y="1444752"/>
              <a:ext cx="6245352" cy="231469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70349DB-F4C8-4AEB-B2D6-9FD2ABF918EA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Infant Mortality Rate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660B99B-54EA-416B-BB51-B959DB00416D}"/>
              </a:ext>
            </a:extLst>
          </p:cNvPr>
          <p:cNvGrpSpPr/>
          <p:nvPr/>
        </p:nvGrpSpPr>
        <p:grpSpPr>
          <a:xfrm>
            <a:off x="2971800" y="3932609"/>
            <a:ext cx="6245352" cy="2639448"/>
            <a:chOff x="2971800" y="3932609"/>
            <a:chExt cx="6245352" cy="263944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B350E8C-D6D5-4AC5-AAE8-A0BDD3BF64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1800" y="4254438"/>
              <a:ext cx="6245352" cy="23176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98588C-79C2-4967-B356-16931882F3C1}"/>
                </a:ext>
              </a:extLst>
            </p:cNvPr>
            <p:cNvSpPr txBox="1"/>
            <p:nvPr/>
          </p:nvSpPr>
          <p:spPr>
            <a:xfrm>
              <a:off x="3171570" y="3932609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Total Life Expectancy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0575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5C1D-A60F-47D9-82DB-79EDD0A1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2A85E-B47A-4DD3-B7A0-0EB0310CA3E1}"/>
              </a:ext>
            </a:extLst>
          </p:cNvPr>
          <p:cNvSpPr txBox="1"/>
          <p:nvPr/>
        </p:nvSpPr>
        <p:spPr>
          <a:xfrm>
            <a:off x="475903" y="1288829"/>
            <a:ext cx="410302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Correlation matrix generated using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::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ggpairs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endParaRPr lang="en-US" dirty="0">
              <a:solidFill>
                <a:srgbClr val="40404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Fastest way of visualizing pairwise relationships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Lower triangle shows scatterplots (continuous data) or grouped histograms (categorical variable), upper triangle gives correlation coefficients (continuous data) or boxplots (categorical variable)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Density plots (continuous) and bar charts (categorical) along the diagonal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relationship seen between 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 and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HDIindex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differences in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infantmort</a:t>
            </a:r>
            <a:r>
              <a:rPr lang="en-US" dirty="0"/>
              <a:t>,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birth_MF</a:t>
            </a:r>
            <a:r>
              <a:rPr lang="en-US" dirty="0"/>
              <a:t>, and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sixty_MF</a:t>
            </a:r>
            <a:r>
              <a:rPr lang="en-US" dirty="0"/>
              <a:t> seen by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HDI_cat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C1990-E946-45A6-B0F4-14958DE3885C}"/>
              </a:ext>
            </a:extLst>
          </p:cNvPr>
          <p:cNvSpPr txBox="1"/>
          <p:nvPr/>
        </p:nvSpPr>
        <p:spPr>
          <a:xfrm>
            <a:off x="4795586" y="952195"/>
            <a:ext cx="3224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Correlation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D5E64D-F326-4266-9160-331C39128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43"/>
          <a:stretch/>
        </p:blipFill>
        <p:spPr>
          <a:xfrm>
            <a:off x="4581143" y="1216152"/>
            <a:ext cx="7141464" cy="547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07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71F8-44C2-4158-95E6-35042D3C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37EF3-EC8D-4754-825B-99968020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11213340" cy="1424166"/>
          </a:xfrm>
        </p:spPr>
        <p:txBody>
          <a:bodyPr>
            <a:normAutofit/>
          </a:bodyPr>
          <a:lstStyle/>
          <a:p>
            <a:r>
              <a:rPr lang="en-US" sz="1800" dirty="0"/>
              <a:t>US has the world’s largest GDP, yet did not appear within top 20 performing countries for 5/8 (62.5%) of the continuous QoL measures, including:</a:t>
            </a:r>
          </a:p>
          <a:p>
            <a:pPr lvl="1"/>
            <a:r>
              <a:rPr lang="en-US" sz="1600" dirty="0"/>
              <a:t>Happiness score (rank 21)</a:t>
            </a:r>
          </a:p>
          <a:p>
            <a:pPr lvl="1"/>
            <a:r>
              <a:rPr lang="en-US" sz="1600" dirty="0"/>
              <a:t>Gender equality index (rank 45)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877229-571A-4489-878D-C7DC705AFDC8}"/>
              </a:ext>
            </a:extLst>
          </p:cNvPr>
          <p:cNvSpPr txBox="1">
            <a:spLocks/>
          </p:cNvSpPr>
          <p:nvPr/>
        </p:nvSpPr>
        <p:spPr>
          <a:xfrm>
            <a:off x="4718205" y="1868372"/>
            <a:ext cx="7144709" cy="636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600" dirty="0"/>
              <a:t>Infant mortality rate (rank 46)</a:t>
            </a:r>
          </a:p>
          <a:p>
            <a:pPr lvl="1"/>
            <a:r>
              <a:rPr lang="en-US" sz="1600" dirty="0"/>
              <a:t>Total life expectancy at birth (rank 34) and age 60 (rank 31)</a:t>
            </a:r>
          </a:p>
          <a:p>
            <a:pPr lvl="1"/>
            <a:endParaRPr lang="en-US" sz="16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382FDE-72FF-412A-9CA2-B95D2D2F2C8F}"/>
              </a:ext>
            </a:extLst>
          </p:cNvPr>
          <p:cNvGrpSpPr/>
          <p:nvPr/>
        </p:nvGrpSpPr>
        <p:grpSpPr>
          <a:xfrm>
            <a:off x="544155" y="2504661"/>
            <a:ext cx="5305110" cy="4320211"/>
            <a:chOff x="675159" y="2504661"/>
            <a:chExt cx="5305110" cy="432021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235233C-F4B1-4759-A6FE-BDD996B34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5159" y="2801512"/>
              <a:ext cx="4828032" cy="402336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39DF6F-5100-46B6-8BC2-92F6D905599D}"/>
                </a:ext>
              </a:extLst>
            </p:cNvPr>
            <p:cNvSpPr txBox="1"/>
            <p:nvPr/>
          </p:nvSpPr>
          <p:spPr>
            <a:xfrm>
              <a:off x="2071716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 by Country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AA809B-1FDE-4D3E-8243-953DCD93768F}"/>
                </a:ext>
              </a:extLst>
            </p:cNvPr>
            <p:cNvSpPr txBox="1"/>
            <p:nvPr/>
          </p:nvSpPr>
          <p:spPr>
            <a:xfrm>
              <a:off x="5026113" y="4430438"/>
              <a:ext cx="9541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5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chemeClr val="accent5"/>
                  </a:solidFill>
                </a:rPr>
                <a:t> rank 20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C6AFC7-D5A9-448F-ACAF-776E3E310F34}"/>
              </a:ext>
            </a:extLst>
          </p:cNvPr>
          <p:cNvGrpSpPr/>
          <p:nvPr/>
        </p:nvGrpSpPr>
        <p:grpSpPr>
          <a:xfrm>
            <a:off x="6342736" y="2504661"/>
            <a:ext cx="5388891" cy="4320211"/>
            <a:chOff x="6688809" y="2504661"/>
            <a:chExt cx="5388891" cy="43202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0B62AE7-52CA-4874-9364-277422E32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8809" y="2801512"/>
              <a:ext cx="4828032" cy="402336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4EFFB1C-128A-4EAA-82F4-27896CEE6B22}"/>
                </a:ext>
              </a:extLst>
            </p:cNvPr>
            <p:cNvSpPr txBox="1"/>
            <p:nvPr/>
          </p:nvSpPr>
          <p:spPr>
            <a:xfrm>
              <a:off x="8049891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 by Country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FAF510-EF6E-44C3-9D56-1E5689A56C3D}"/>
                </a:ext>
              </a:extLst>
            </p:cNvPr>
            <p:cNvSpPr txBox="1"/>
            <p:nvPr/>
          </p:nvSpPr>
          <p:spPr>
            <a:xfrm>
              <a:off x="11161643" y="3729136"/>
              <a:ext cx="9160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400" b="1" dirty="0">
                  <a:solidFill>
                    <a:srgbClr val="FF0000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rgbClr val="FF0000"/>
                  </a:solidFill>
                </a:rPr>
                <a:t> rank 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6874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6773-732F-464D-A842-75C116FDB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33FAA-2A10-4298-9B8C-1640B3A2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3995068" cy="515630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5000"/>
              </a:lnSpc>
            </a:pPr>
            <a:r>
              <a:rPr lang="en-US" sz="2000" dirty="0"/>
              <a:t>10 cluster analyses performed:</a:t>
            </a:r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 marL="0" indent="0">
              <a:lnSpc>
                <a:spcPct val="105000"/>
              </a:lnSpc>
              <a:buNone/>
            </a:pPr>
            <a:endParaRPr lang="en-US" sz="2000" dirty="0"/>
          </a:p>
          <a:p>
            <a:pPr>
              <a:lnSpc>
                <a:spcPct val="105000"/>
              </a:lnSpc>
            </a:pPr>
            <a:r>
              <a:rPr lang="en-US" sz="2000" dirty="0"/>
              <a:t>Base case considered </a:t>
            </a:r>
            <a:r>
              <a:rPr lang="en-US" sz="2000" i="1" dirty="0"/>
              <a:t>k</a:t>
            </a:r>
            <a:r>
              <a:rPr lang="en-US" sz="2000" dirty="0"/>
              <a:t> = 4 clusters</a:t>
            </a:r>
          </a:p>
          <a:p>
            <a:pPr>
              <a:lnSpc>
                <a:spcPct val="105000"/>
              </a:lnSpc>
            </a:pPr>
            <a:r>
              <a:rPr lang="en-US" sz="2000" dirty="0"/>
              <a:t>Relevant aesthetics: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shape()</a:t>
            </a:r>
            <a:r>
              <a:rPr lang="en-US" sz="1600" dirty="0"/>
              <a:t> = HDI category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color()</a:t>
            </a:r>
            <a:r>
              <a:rPr lang="en-US" sz="1600" dirty="0"/>
              <a:t> = Cluster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size()</a:t>
            </a:r>
            <a:r>
              <a:rPr lang="en-US" sz="1600" dirty="0"/>
              <a:t> = US (large) or other countries (small)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873A2A-3D2B-411E-A802-876912277A5B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 1:  Gender Equality Index vs. Happiness Score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C3B9A-4B05-4AE8-8276-97039B1CB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149" y="2041169"/>
            <a:ext cx="7437214" cy="3718607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8A207B-C1E0-4830-8683-F8D506D947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653575"/>
              </p:ext>
            </p:extLst>
          </p:nvPr>
        </p:nvGraphicFramePr>
        <p:xfrm>
          <a:off x="1057275" y="1800068"/>
          <a:ext cx="2696291" cy="28743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3095">
                  <a:extLst>
                    <a:ext uri="{9D8B030D-6E8A-4147-A177-3AD203B41FA5}">
                      <a16:colId xmlns:a16="http://schemas.microsoft.com/office/drawing/2014/main" val="3945283132"/>
                    </a:ext>
                  </a:extLst>
                </a:gridCol>
                <a:gridCol w="1883196">
                  <a:extLst>
                    <a:ext uri="{9D8B030D-6E8A-4147-A177-3AD203B41FA5}">
                      <a16:colId xmlns:a16="http://schemas.microsoft.com/office/drawing/2014/main" val="3006077923"/>
                    </a:ext>
                  </a:extLst>
                </a:gridCol>
              </a:tblGrid>
              <a:tr h="197812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VARIABLES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182666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3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945412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1652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2514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24503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979184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62818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971639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45328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439745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642821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EF4569C3-417B-4ABA-A37E-B538BAAF4478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3813362" y="1887282"/>
            <a:ext cx="1165921" cy="3034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676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4362415" cy="4911406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dirty="0"/>
              <a:t>Total life expectancy vs. happiness score: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birth:  US occupied a mixed cluster with some “very high” (circles) by HDI, some “high” (squares)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60:  US was clustered with other “very high” nations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F0FD8FC-2E65-43C3-8B7F-6704712144E5}"/>
              </a:ext>
            </a:extLst>
          </p:cNvPr>
          <p:cNvGrpSpPr/>
          <p:nvPr/>
        </p:nvGrpSpPr>
        <p:grpSpPr>
          <a:xfrm>
            <a:off x="4949544" y="866917"/>
            <a:ext cx="6997966" cy="5684593"/>
            <a:chOff x="4949544" y="866917"/>
            <a:chExt cx="6997966" cy="568459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AA9156-69B5-41A6-8EF8-A339496C8392}"/>
                </a:ext>
              </a:extLst>
            </p:cNvPr>
            <p:cNvSpPr txBox="1"/>
            <p:nvPr/>
          </p:nvSpPr>
          <p:spPr>
            <a:xfrm>
              <a:off x="5196484" y="866917"/>
              <a:ext cx="66039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Cluster Analyses 3 &amp; 4:  Total Life Expectancy vs. Happiness Score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A07743B-8320-43B2-8986-2FBDC8DEB7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958"/>
            <a:stretch/>
          </p:blipFill>
          <p:spPr>
            <a:xfrm>
              <a:off x="4949544" y="1174694"/>
              <a:ext cx="6997966" cy="5376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8693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Recent report by the Centers for Disease Control and Prevention shows decreasing life expectancy in the United States</a:t>
            </a:r>
          </a:p>
          <a:p>
            <a:pPr lvl="1"/>
            <a:r>
              <a:rPr lang="en-US" dirty="0"/>
              <a:t>Decline largely due to preventable diseases</a:t>
            </a:r>
          </a:p>
          <a:p>
            <a:r>
              <a:rPr lang="en-US" dirty="0"/>
              <a:t>With increasing globalization, it’s important to understand how United States compares to other countries on key Quality of Life (QoL) measures, including:</a:t>
            </a:r>
          </a:p>
          <a:p>
            <a:pPr lvl="1"/>
            <a:r>
              <a:rPr lang="en-US" dirty="0"/>
              <a:t>Life expectancy</a:t>
            </a:r>
          </a:p>
          <a:p>
            <a:pPr lvl="1"/>
            <a:r>
              <a:rPr lang="en-US" dirty="0"/>
              <a:t>Gender equality</a:t>
            </a:r>
          </a:p>
          <a:p>
            <a:pPr lvl="1"/>
            <a:r>
              <a:rPr lang="en-US" dirty="0"/>
              <a:t>Social progress</a:t>
            </a:r>
          </a:p>
          <a:p>
            <a:pPr lvl="1"/>
            <a:r>
              <a:rPr lang="en-US" dirty="0"/>
              <a:t>Happiness</a:t>
            </a:r>
          </a:p>
          <a:p>
            <a:pPr lvl="1"/>
            <a:r>
              <a:rPr lang="en-US" dirty="0"/>
              <a:t>Infant mortality</a:t>
            </a:r>
          </a:p>
          <a:p>
            <a:pPr lvl="1"/>
            <a:r>
              <a:rPr lang="en-US" dirty="0"/>
              <a:t>and others</a:t>
            </a:r>
          </a:p>
        </p:txBody>
      </p:sp>
    </p:spTree>
    <p:extLst>
      <p:ext uri="{BB962C8B-B14F-4D97-AF65-F5344CB8AC3E}">
        <p14:creationId xmlns:p14="http://schemas.microsoft.com/office/powerpoint/2010/main" val="2720812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3962365" cy="4911406"/>
          </a:xfrm>
        </p:spPr>
        <p:txBody>
          <a:bodyPr/>
          <a:lstStyle/>
          <a:p>
            <a:r>
              <a:rPr lang="en-US" dirty="0"/>
              <a:t>Total life expectancy at 60 vs. at birth:</a:t>
            </a:r>
          </a:p>
          <a:p>
            <a:pPr lvl="1"/>
            <a:r>
              <a:rPr lang="en-US" dirty="0"/>
              <a:t>US occupied a mixed cluster with countries in medium, high, and very high HDI categories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95D53B-869F-4E5F-AB9A-020A589E2B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66"/>
          <a:stretch/>
        </p:blipFill>
        <p:spPr>
          <a:xfrm>
            <a:off x="4535424" y="2039112"/>
            <a:ext cx="7434072" cy="34320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A50FE8-3B3E-4EA9-8493-FE9279A2ECD7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 10:  Total Life Expectancy at Age 60 vs. at Birth</a:t>
            </a:r>
          </a:p>
        </p:txBody>
      </p:sp>
    </p:spTree>
    <p:extLst>
      <p:ext uri="{BB962C8B-B14F-4D97-AF65-F5344CB8AC3E}">
        <p14:creationId xmlns:p14="http://schemas.microsoft.com/office/powerpoint/2010/main" val="1077552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EA4A-0D04-4C19-8DA6-CBDA2C98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CA0D4-E004-4544-870E-AA6801722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Sensitivity analysis on the effect of varying </a:t>
            </a:r>
            <a:r>
              <a:rPr lang="en-US" i="1" dirty="0"/>
              <a:t>k</a:t>
            </a:r>
            <a:r>
              <a:rPr lang="en-US" dirty="0"/>
              <a:t> on the cluster position of the United States (via Shiny app):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https://kmprioli.shinyapps.io/MAT_8790_kmeans/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57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C961-4E73-41A2-A54A-93E76669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F7E9-44A2-48A8-A8CF-67A80389B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Utility:</a:t>
            </a:r>
          </a:p>
          <a:p>
            <a:pPr lvl="1"/>
            <a:r>
              <a:rPr lang="en-US" dirty="0"/>
              <a:t>This study shows that national wealth does not necessarily translate to quality of life</a:t>
            </a:r>
          </a:p>
          <a:p>
            <a:pPr lvl="1"/>
            <a:r>
              <a:rPr lang="en-US" dirty="0"/>
              <a:t>Helps pinpoint the ways in which the US underperforms (could be useful in policy decisions)</a:t>
            </a:r>
          </a:p>
          <a:p>
            <a:r>
              <a:rPr lang="en-US" dirty="0"/>
              <a:t>Limitations:</a:t>
            </a:r>
          </a:p>
          <a:p>
            <a:pPr lvl="1"/>
            <a:r>
              <a:rPr lang="en-US" dirty="0"/>
              <a:t>Missing data was a challenge!</a:t>
            </a:r>
          </a:p>
          <a:p>
            <a:pPr lvl="1"/>
            <a:r>
              <a:rPr lang="en-US" dirty="0"/>
              <a:t>Omitted countries with incomplete data (n=205 </a:t>
            </a:r>
            <a:r>
              <a:rPr lang="en-US" b="1" dirty="0">
                <a:latin typeface="Wingdings 3" panose="05040102010807070707" pitchFamily="18" charset="2"/>
              </a:rPr>
              <a:t>"</a:t>
            </a:r>
            <a:r>
              <a:rPr lang="en-US" dirty="0"/>
              <a:t> n=111)</a:t>
            </a:r>
          </a:p>
          <a:p>
            <a:pPr lvl="2"/>
            <a:r>
              <a:rPr lang="en-US" dirty="0"/>
              <a:t>Many of those omitted had low-to-medium developmental level; omitting may bias the results</a:t>
            </a:r>
          </a:p>
          <a:p>
            <a:pPr lvl="1"/>
            <a:r>
              <a:rPr lang="en-US" dirty="0"/>
              <a:t>Interrelatedness of variables (e.g., strong correlation between </a:t>
            </a:r>
            <a:r>
              <a:rPr lang="en-US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HDIindex</a:t>
            </a:r>
            <a:r>
              <a:rPr lang="en-US" dirty="0"/>
              <a:t> and </a:t>
            </a:r>
            <a:r>
              <a:rPr lang="en-US" dirty="0">
                <a:solidFill>
                  <a:srgbClr val="404040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; they may in effect measure the same thing)</a:t>
            </a:r>
          </a:p>
          <a:p>
            <a:pPr lvl="1"/>
            <a:r>
              <a:rPr lang="en-US" dirty="0"/>
              <a:t>Limiting data to 2016 prevents ability to do a longitudinal analysis</a:t>
            </a:r>
          </a:p>
          <a:p>
            <a:pPr lvl="2"/>
            <a:r>
              <a:rPr lang="en-US" dirty="0"/>
              <a:t>Countries in “very high” category likely stable</a:t>
            </a:r>
          </a:p>
          <a:p>
            <a:pPr lvl="2"/>
            <a:r>
              <a:rPr lang="en-US" dirty="0"/>
              <a:t>Developing countries or those with political instability may show changes even over short time periods</a:t>
            </a:r>
          </a:p>
          <a:p>
            <a:r>
              <a:rPr lang="en-US" dirty="0"/>
              <a:t>Technical challenges:</a:t>
            </a:r>
          </a:p>
          <a:p>
            <a:pPr lvl="1"/>
            <a:r>
              <a:rPr lang="en-US" dirty="0"/>
              <a:t>Data required significant wrangling (time-consuming!)</a:t>
            </a:r>
          </a:p>
          <a:p>
            <a:pPr lvl="1"/>
            <a:r>
              <a:rPr lang="en-US" dirty="0"/>
              <a:t>Clustering visualizations contain the relevant results but are not intuitive to interpret</a:t>
            </a:r>
          </a:p>
          <a:p>
            <a:r>
              <a:rPr lang="en-US" dirty="0"/>
              <a:t>Surprises:</a:t>
            </a:r>
          </a:p>
          <a:p>
            <a:pPr lvl="1"/>
            <a:r>
              <a:rPr lang="en-US" dirty="0"/>
              <a:t>Expected the US to be more dependent on </a:t>
            </a:r>
            <a:r>
              <a:rPr lang="en-US" i="1" dirty="0"/>
              <a:t>k</a:t>
            </a:r>
            <a:r>
              <a:rPr lang="en-US" dirty="0"/>
              <a:t> given that the variables chosen for clustering analysis were those in which the US underperformed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Include more years in the dataset (look at trends over time)</a:t>
            </a:r>
          </a:p>
          <a:p>
            <a:pPr lvl="1"/>
            <a:r>
              <a:rPr lang="en-US" dirty="0"/>
              <a:t>Add more single-dimension QoL measures</a:t>
            </a:r>
          </a:p>
        </p:txBody>
      </p:sp>
    </p:spTree>
    <p:extLst>
      <p:ext uri="{BB962C8B-B14F-4D97-AF65-F5344CB8AC3E}">
        <p14:creationId xmlns:p14="http://schemas.microsoft.com/office/powerpoint/2010/main" val="1397751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7B1ED-694E-40A6-8BFD-E0658AE4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E95A9-4EBA-4FD5-900B-D5815B5F1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Helliwell, John F., Richard Layard, and Jeffrey D. Sachs. 2018. “World Happiness Report.” http://worldhappiness.report/ed/2018/.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James, Gareth, Daniela Witten, Trevor Hastie, and Robert </a:t>
            </a:r>
            <a:r>
              <a:rPr lang="en-US" sz="1600" dirty="0" err="1"/>
              <a:t>Tibshirani</a:t>
            </a:r>
            <a:r>
              <a:rPr lang="en-US" sz="1600" dirty="0"/>
              <a:t>. 2013. “An Introduction to Statistical Learning.” Springer. https://www-bcf.usc.edu/~gareth/ISL/.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Murphy, Sherry L., </a:t>
            </a:r>
            <a:r>
              <a:rPr lang="en-US" sz="1600" dirty="0" err="1"/>
              <a:t>Jiaquan</a:t>
            </a:r>
            <a:r>
              <a:rPr lang="en-US" sz="1600" dirty="0"/>
              <a:t> Xu, Kenneth D. </a:t>
            </a:r>
            <a:r>
              <a:rPr lang="en-US" sz="1600" dirty="0" err="1"/>
              <a:t>Kochanek</a:t>
            </a:r>
            <a:r>
              <a:rPr lang="en-US" sz="1600" dirty="0"/>
              <a:t>, and Elizabeth Arias. 2018. “Mortality in the United States, 2017. NCHS Data Brief, No 328.” National Center for Health Statistics. https://www.cdc.gov/nchs/products/databriefs/db328.htm.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Prioli, Katherine M. 2018. “MAT_8790_Final_Project.” https://github.com/kmprioliPROF/MAT_8790_Final_Project.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Social Progress Imperative. 2018. “Social Progress Index.” https://www.socialprogress.org/?tab=4.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United Nations Development </a:t>
            </a:r>
            <a:r>
              <a:rPr lang="en-US" sz="1600" dirty="0" err="1"/>
              <a:t>Programme</a:t>
            </a:r>
            <a:r>
              <a:rPr lang="en-US" sz="1600" dirty="0"/>
              <a:t>. 2018. “Human Development Index.” http://hdr.undp.org/en/data.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World Bank. 2018. “Gross Domestic Product.” https://data.worldbank.org/indicator/ny.gdp.mktp.cd?view=map&amp;year_high_desc=true.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Economic Forum. 2016. “Gender Equality.” http://reports.weforum.org/global-gender-gap-report-2016/rankings/.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2018a. “Life Expectancy.” http://apps.who.int/gho/data/view.main.SDG2016LEXv?lang=en.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2018b. “Probability of Dying Per 1000 Live Births.” http://apps.who.int/gho/data/view.main.182?lang=en.</a:t>
            </a:r>
          </a:p>
        </p:txBody>
      </p:sp>
    </p:spTree>
    <p:extLst>
      <p:ext uri="{BB962C8B-B14F-4D97-AF65-F5344CB8AC3E}">
        <p14:creationId xmlns:p14="http://schemas.microsoft.com/office/powerpoint/2010/main" val="4229999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9B350-2EF4-446D-81EA-088D5EA1B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2A86C-ABAD-4283-9DEA-9608B5D31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5259644" cy="37673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Full project code available on GitHub: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2"/>
              </a:rPr>
              <a:t>https://github.com/kmprioliPROF/</a:t>
            </a:r>
            <a:br>
              <a:rPr lang="en-US" dirty="0">
                <a:solidFill>
                  <a:schemeClr val="accent4"/>
                </a:solidFill>
                <a:hlinkClick r:id="rId2"/>
              </a:rPr>
            </a:br>
            <a:r>
              <a:rPr lang="en-US" dirty="0">
                <a:solidFill>
                  <a:schemeClr val="accent4"/>
                </a:solidFill>
                <a:hlinkClick r:id="rId2"/>
              </a:rPr>
              <a:t>MAT_8790_Final_Project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140682-989A-4D60-B161-602D83327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84" y="3890286"/>
            <a:ext cx="2305879" cy="2296454"/>
          </a:xfr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BF1104C-F5C8-449A-957F-61A66749A236}"/>
              </a:ext>
            </a:extLst>
          </p:cNvPr>
          <p:cNvSpPr txBox="1">
            <a:spLocks/>
          </p:cNvSpPr>
          <p:nvPr/>
        </p:nvSpPr>
        <p:spPr>
          <a:xfrm>
            <a:off x="6255702" y="1998134"/>
            <a:ext cx="5259644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i="1" dirty="0"/>
              <a:t>K</a:t>
            </a:r>
            <a:r>
              <a:rPr lang="en-US" dirty="0"/>
              <a:t>-means app available on shinyapps.io: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4"/>
              </a:rPr>
              <a:t>https://kmprioli.shinyapps.io/</a:t>
            </a:r>
            <a:br>
              <a:rPr lang="en-US" dirty="0">
                <a:solidFill>
                  <a:schemeClr val="accent4"/>
                </a:solidFill>
                <a:hlinkClick r:id="rId4"/>
              </a:rPr>
            </a:br>
            <a:r>
              <a:rPr lang="en-US" dirty="0">
                <a:solidFill>
                  <a:schemeClr val="accent4"/>
                </a:solidFill>
                <a:hlinkClick r:id="rId4"/>
              </a:rPr>
              <a:t>MAT_8790_kmeans/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1C93DC9C-3230-4EF8-B78E-7053260DC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284" y="3892725"/>
            <a:ext cx="2313432" cy="229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5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Explore the relationships between key QoL indicators by country with particular focus on how the United States performs compared to other first-world nations</a:t>
            </a:r>
          </a:p>
        </p:txBody>
      </p:sp>
    </p:spTree>
    <p:extLst>
      <p:ext uri="{BB962C8B-B14F-4D97-AF65-F5344CB8AC3E}">
        <p14:creationId xmlns:p14="http://schemas.microsoft.com/office/powerpoint/2010/main" val="375212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14037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5000"/>
              </a:lnSpc>
            </a:pPr>
            <a:r>
              <a:rPr lang="en-US" dirty="0"/>
              <a:t>Three stages to the analysis: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Gather data for QoL measures of interest (various organizations) and create a country-level analytic dataset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Standardize country names (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r>
              <a:rPr lang="en-US" dirty="0"/>
              <a:t> package)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Wrangle QoL datasets to the country level (one row per country) for year 2016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Test each against country name, correct mismatches, verify corrections </a:t>
            </a:r>
            <a:br>
              <a:rPr lang="en-US" dirty="0"/>
            </a:br>
            <a:r>
              <a:rPr lang="en-US" dirty="0"/>
              <a:t>(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anti-join(...)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mutate(country =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anti_join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</a:t>
            </a:r>
            <a:r>
              <a:rPr lang="en-US" dirty="0"/>
              <a:t>)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Combine into one </a:t>
            </a:r>
            <a:r>
              <a:rPr lang="en-US" dirty="0" err="1"/>
              <a:t>tibble</a:t>
            </a:r>
            <a:r>
              <a:rPr lang="en-US" dirty="0"/>
              <a:t> via serial joins</a:t>
            </a:r>
            <a:endParaRPr lang="en-US" sz="17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Explore the data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Univariate descriptive statistics and visualizations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analysis via correlation matrix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Country-level ordered bivariate plots</a:t>
            </a:r>
          </a:p>
          <a:p>
            <a:pPr marL="1828800" lvl="3">
              <a:lnSpc>
                <a:spcPct val="105000"/>
              </a:lnSpc>
            </a:pPr>
            <a:r>
              <a:rPr lang="en-US" dirty="0"/>
              <a:t>Top and bottom 20 countries for each QoL measure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Perform a series of </a:t>
            </a:r>
            <a:r>
              <a:rPr lang="en-US" i="1" dirty="0"/>
              <a:t>k</a:t>
            </a:r>
            <a:r>
              <a:rPr lang="en-US" dirty="0"/>
              <a:t>-means cluster analyses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on QoL variables for which the US did not appear among top 20 countries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Base case </a:t>
            </a:r>
            <a:r>
              <a:rPr lang="en-US" i="1" dirty="0"/>
              <a:t>k</a:t>
            </a:r>
            <a:r>
              <a:rPr lang="en-US" dirty="0"/>
              <a:t> = 4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Sensitivity analysis via Shiny app</a:t>
            </a:r>
          </a:p>
        </p:txBody>
      </p:sp>
    </p:spTree>
    <p:extLst>
      <p:ext uri="{BB962C8B-B14F-4D97-AF65-F5344CB8AC3E}">
        <p14:creationId xmlns:p14="http://schemas.microsoft.com/office/powerpoint/2010/main" val="768879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BCDC-83D2-457D-B734-9C49FCABF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R PACKAGES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D8D114-9EC7-41A4-A11B-0B53542BBA47}"/>
              </a:ext>
            </a:extLst>
          </p:cNvPr>
          <p:cNvSpPr txBox="1"/>
          <p:nvPr/>
        </p:nvSpPr>
        <p:spPr>
          <a:xfrm>
            <a:off x="9730068" y="4782412"/>
            <a:ext cx="236888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…and others!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readxl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grid</a:t>
            </a:r>
            <a:r>
              <a:rPr lang="en-US" sz="1600" dirty="0">
                <a:latin typeface="+mj-lt"/>
              </a:rPr>
              <a:t> &amp;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gridExtra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kableExtra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ggthemr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wesanderson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5163C2B-6E9A-4101-B778-E1A02D823E70}"/>
              </a:ext>
            </a:extLst>
          </p:cNvPr>
          <p:cNvGrpSpPr/>
          <p:nvPr/>
        </p:nvGrpSpPr>
        <p:grpSpPr>
          <a:xfrm>
            <a:off x="950872" y="1488221"/>
            <a:ext cx="10290256" cy="3294191"/>
            <a:chOff x="950872" y="1488221"/>
            <a:chExt cx="10290256" cy="329419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ECF281B1-204E-4903-92EC-0EFD70CDA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92541" y="1490684"/>
              <a:ext cx="1577662" cy="1828800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0B08B5A-BA75-4FFD-86E5-BBC74C7F4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847792" y="2953612"/>
              <a:ext cx="1577662" cy="1828800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19DCAAC4-327C-4DF3-9ECB-8805AA6F7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34210" y="1490684"/>
              <a:ext cx="1577662" cy="182880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2D517A82-A581-4F3C-B834-BF4A8F776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060235" y="2953612"/>
              <a:ext cx="1577662" cy="1828800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89871D37-B549-43C6-A924-DBE35741B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797717" y="2953612"/>
              <a:ext cx="1577662" cy="1828800"/>
            </a:xfrm>
            <a:prstGeom prst="rect">
              <a:avLst/>
            </a:prstGeom>
          </p:spPr>
        </p:pic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A0C73CBE-A75E-41EC-BD5B-75DAB4564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950872" y="1490684"/>
              <a:ext cx="1577662" cy="1828800"/>
            </a:xfrm>
            <a:prstGeom prst="rect">
              <a:avLst/>
            </a:prstGeom>
          </p:spPr>
        </p:pic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3C5AD047-7ECA-49F2-B0F2-4EC99D4F8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7921798" y="1490684"/>
              <a:ext cx="1577662" cy="1828800"/>
            </a:xfrm>
            <a:prstGeom prst="rect">
              <a:avLst/>
            </a:prstGeom>
          </p:spPr>
        </p:pic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E787DD13-9847-478E-8983-901D61F4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663466" y="1490684"/>
              <a:ext cx="1577662" cy="1828800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800386FB-DAC9-4754-9C0F-5FA0714EF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3578960" y="2953612"/>
              <a:ext cx="1577662" cy="1828800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0D82A5D4-552F-435C-B389-0D647A435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6175879" y="1488221"/>
              <a:ext cx="1581912" cy="1833727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CC5BE156-3848-4B66-83E0-60CDEF4C8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5322754" y="2953612"/>
              <a:ext cx="1577662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3974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8F702-C1E7-49FE-9B72-7185D7E4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7601FE-7755-497B-8CCD-6259094AF4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3172543"/>
              </p:ext>
            </p:extLst>
          </p:nvPr>
        </p:nvGraphicFramePr>
        <p:xfrm>
          <a:off x="476250" y="1288829"/>
          <a:ext cx="11214099" cy="5023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814">
                  <a:extLst>
                    <a:ext uri="{9D8B030D-6E8A-4147-A177-3AD203B41FA5}">
                      <a16:colId xmlns:a16="http://schemas.microsoft.com/office/drawing/2014/main" val="1300198683"/>
                    </a:ext>
                  </a:extLst>
                </a:gridCol>
                <a:gridCol w="7404212">
                  <a:extLst>
                    <a:ext uri="{9D8B030D-6E8A-4147-A177-3AD203B41FA5}">
                      <a16:colId xmlns:a16="http://schemas.microsoft.com/office/drawing/2014/main" val="2945393399"/>
                    </a:ext>
                  </a:extLst>
                </a:gridCol>
                <a:gridCol w="2522073">
                  <a:extLst>
                    <a:ext uri="{9D8B030D-6E8A-4147-A177-3AD203B41FA5}">
                      <a16:colId xmlns:a16="http://schemas.microsoft.com/office/drawing/2014/main" val="2205187037"/>
                    </a:ext>
                  </a:extLst>
                </a:gridCol>
              </a:tblGrid>
              <a:tr h="340641">
                <a:tc>
                  <a:txBody>
                    <a:bodyPr/>
                    <a:lstStyle/>
                    <a:p>
                      <a:r>
                        <a:rPr lang="en-US" sz="1700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SOURCE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5997714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Country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countrycodes</a:t>
                      </a:r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 package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8461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HDIindex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(compound measure, scale of 0:1); subitems include years of schooling, life expectancy at birth, and per-capita income (among others)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14482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HDI_cat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category (4 levels, from “low” to “very </a:t>
                      </a:r>
                      <a:r>
                        <a:rPr lang="en-US" sz="1500">
                          <a:solidFill>
                            <a:srgbClr val="404040"/>
                          </a:solidFill>
                        </a:rPr>
                        <a:t>high”)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3230984"/>
                  </a:ext>
                </a:extLst>
              </a:tr>
              <a:tr h="755334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Index (compound measure, scale of 0:100); subitems include three broad categories:  basic human needs (e.g., nutrition, safety), foundations of wellbeing (e.g., basic knowledge, environmental quality), and opportunity (e.g., personal rights, freedoms)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Imperative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9586433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logGDP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Gross Domestic Product, log transform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Bank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165058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Happiness Score (compound measure, scale of 0:10); subitems include per-capita GDP, healthy life expectancy, social support, freedoms, and perception of corruption,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Happiness Report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747670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Gender Equality Index (compound measure, scale of 0:1); measures gender-related gaps in economic participation, education, health and survival, and political offices held,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Economic Forum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8917039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Infant mortality rate (neonatal deaths per 1,000 live births)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876330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birth,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6015936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age 60,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6183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5264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9C31D-B83C-4498-A2D4-A283A76FF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45A83A-12DE-4FBC-BDA4-0643994E7D3B}"/>
              </a:ext>
            </a:extLst>
          </p:cNvPr>
          <p:cNvSpPr txBox="1"/>
          <p:nvPr/>
        </p:nvSpPr>
        <p:spPr>
          <a:xfrm>
            <a:off x="475903" y="1288829"/>
            <a:ext cx="5891646" cy="3631763"/>
          </a:xfrm>
          <a:prstGeom prst="rect">
            <a:avLst/>
          </a:prstGeom>
          <a:solidFill>
            <a:srgbClr val="363636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filter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(!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is.na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arrange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desc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select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GDP_USD_2018, country, US, 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head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alldata_GDP_bot20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tail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bind_rows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alldata_GDP_top20, alldata_GDP_bot20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log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fct_reorder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country, 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US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=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 = "#FF0000", "Non US" = "#5BBCD6"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axis.text.y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colors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"log(Gross Domestic Product)"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"Country"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"Gross Domestic Product by Country, Log Transform"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endParaRPr lang="en-US" sz="10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B0FA8-293B-4FE0-907E-386BA2795B9A}"/>
              </a:ext>
            </a:extLst>
          </p:cNvPr>
          <p:cNvSpPr txBox="1"/>
          <p:nvPr/>
        </p:nvSpPr>
        <p:spPr>
          <a:xfrm>
            <a:off x="8465270" y="1115670"/>
            <a:ext cx="3224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Gross Domestic Product by Country, Log Transform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971E66-8600-4206-BB79-B2F6B1C76F29}"/>
              </a:ext>
            </a:extLst>
          </p:cNvPr>
          <p:cNvSpPr txBox="1"/>
          <p:nvPr/>
        </p:nvSpPr>
        <p:spPr>
          <a:xfrm>
            <a:off x="475903" y="4969407"/>
            <a:ext cx="58966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Collected top and bottom 20 countries by QoL variable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colors</a:t>
            </a:r>
            <a:r>
              <a:rPr lang="en-US" dirty="0"/>
              <a:t> vector to color country names (red for US, gray otherwise)</a:t>
            </a:r>
            <a:endParaRPr lang="en-US" sz="1400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(contains hex codes for red for US, blue otherwise) to color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71E8D6-2F18-4046-989F-D504B1E39D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81"/>
          <a:stretch/>
        </p:blipFill>
        <p:spPr>
          <a:xfrm>
            <a:off x="6464807" y="1377280"/>
            <a:ext cx="5440599" cy="515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7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5681B-5BC2-4BB9-ACCC-3BB19767B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26D68-98E2-4D7D-A23F-B16803193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Unsupervised learning algorithm that classifies datapoints into </a:t>
            </a:r>
            <a:r>
              <a:rPr lang="en-US" i="1" dirty="0"/>
              <a:t>k</a:t>
            </a:r>
            <a:r>
              <a:rPr lang="en-US" dirty="0"/>
              <a:t> groups (or “clusters”) by minimizing total within-cluster variation for all clusters</a:t>
            </a:r>
          </a:p>
          <a:p>
            <a:pPr lvl="1"/>
            <a:r>
              <a:rPr lang="en-US" dirty="0"/>
              <a:t>Uses function </a:t>
            </a:r>
            <a:r>
              <a:rPr lang="en-US" sz="20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(x, k)</a:t>
            </a:r>
            <a:r>
              <a:rPr lang="en-US" dirty="0"/>
              <a:t>, where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x</a:t>
            </a:r>
            <a:r>
              <a:rPr lang="en-US" dirty="0"/>
              <a:t> is a matrix of data and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k</a:t>
            </a:r>
            <a:r>
              <a:rPr lang="en-US" dirty="0"/>
              <a:t> is the desired number of clusters</a:t>
            </a:r>
            <a:endParaRPr lang="en-US" i="1" dirty="0"/>
          </a:p>
          <a:p>
            <a:pPr lvl="2"/>
            <a:r>
              <a:rPr lang="en-US" sz="18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is available in base R (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stats</a:t>
            </a:r>
            <a:r>
              <a:rPr lang="en-US" dirty="0"/>
              <a:t> package)</a:t>
            </a:r>
          </a:p>
          <a:p>
            <a:r>
              <a:rPr lang="en-US" dirty="0"/>
              <a:t>Useful when looking for some underlying grouping that naturally exists</a:t>
            </a:r>
          </a:p>
          <a:p>
            <a:r>
              <a:rPr lang="en-US" dirty="0"/>
              <a:t>In this study:  bivariate data plotted in the 2D plane, suspect </a:t>
            </a:r>
            <a:r>
              <a:rPr lang="en-US" i="1" dirty="0"/>
              <a:t>k</a:t>
            </a:r>
            <a:r>
              <a:rPr lang="en-US" dirty="0"/>
              <a:t> = 4 groups (corresponding to 4 HDI categories)</a:t>
            </a:r>
          </a:p>
          <a:p>
            <a:r>
              <a:rPr lang="en-US" dirty="0"/>
              <a:t>Iterative process that works by: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Establishing </a:t>
            </a:r>
            <a:r>
              <a:rPr lang="en-US" i="1" dirty="0"/>
              <a:t>k</a:t>
            </a:r>
            <a:r>
              <a:rPr lang="en-US" dirty="0"/>
              <a:t> centroids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Classifying each point by which centroid is closest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Moving the centroids to the center of their corresponding clusters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Repeating Steps 1-3 until centroids no longer move (convergence)</a:t>
            </a:r>
          </a:p>
          <a:p>
            <a:pPr lvl="2"/>
            <a:r>
              <a:rPr lang="en-US" dirty="0"/>
              <a:t>Classification established by terminal iteration is the clustering</a:t>
            </a:r>
          </a:p>
          <a:p>
            <a:r>
              <a:rPr lang="en-US" dirty="0"/>
              <a:t>Can perform sensitivity analysis by varying </a:t>
            </a:r>
            <a:r>
              <a:rPr lang="en-US" i="1" dirty="0"/>
              <a:t>k</a:t>
            </a:r>
            <a:r>
              <a:rPr lang="en-US" dirty="0"/>
              <a:t> and observing how clusters change</a:t>
            </a:r>
          </a:p>
        </p:txBody>
      </p:sp>
    </p:spTree>
    <p:extLst>
      <p:ext uri="{BB962C8B-B14F-4D97-AF65-F5344CB8AC3E}">
        <p14:creationId xmlns:p14="http://schemas.microsoft.com/office/powerpoint/2010/main" val="3816448275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Custom 2">
      <a:dk1>
        <a:sysClr val="windowText" lastClr="000000"/>
      </a:dk1>
      <a:lt1>
        <a:sysClr val="window" lastClr="FFFFFF"/>
      </a:lt1>
      <a:dk2>
        <a:srgbClr val="162F33"/>
      </a:dk2>
      <a:lt2>
        <a:srgbClr val="EAEAEA"/>
      </a:lt2>
      <a:accent1>
        <a:srgbClr val="00A08A"/>
      </a:accent1>
      <a:accent2>
        <a:srgbClr val="F98400"/>
      </a:accent2>
      <a:accent3>
        <a:srgbClr val="F2AD00"/>
      </a:accent3>
      <a:accent4>
        <a:srgbClr val="5BBCD6"/>
      </a:accent4>
      <a:accent5>
        <a:srgbClr val="FF0000"/>
      </a:accent5>
      <a:accent6>
        <a:srgbClr val="0BAD35"/>
      </a:accent6>
      <a:hlink>
        <a:srgbClr val="5BBCD6"/>
      </a:hlink>
      <a:folHlink>
        <a:srgbClr val="545454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626</TotalTime>
  <Words>2583</Words>
  <Application>Microsoft Office PowerPoint</Application>
  <PresentationFormat>Widescreen</PresentationFormat>
  <Paragraphs>322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Courier New</vt:lpstr>
      <vt:lpstr>Lucida Console</vt:lpstr>
      <vt:lpstr>Wingdings 3</vt:lpstr>
      <vt:lpstr>Metropolitan</vt:lpstr>
      <vt:lpstr>Quality of Life by Country: A Clustering Analysis</vt:lpstr>
      <vt:lpstr>BACKGROUND</vt:lpstr>
      <vt:lpstr>OBJECTIVE</vt:lpstr>
      <vt:lpstr>METHODS</vt:lpstr>
      <vt:lpstr>OVERVIEW</vt:lpstr>
      <vt:lpstr>RELEVANT R PACKAGES</vt:lpstr>
      <vt:lpstr>THE DATA</vt:lpstr>
      <vt:lpstr>COUNTRY-LEVEL PLOTS</vt:lpstr>
      <vt:lpstr>K-MEANS CLUSTERING</vt:lpstr>
      <vt:lpstr>SHINY CODE: REFRESHER AND PREAMBLE</vt:lpstr>
      <vt:lpstr>SHINY CODE: ui AND server</vt:lpstr>
      <vt:lpstr>RESULTS</vt:lpstr>
      <vt:lpstr>UNIVARIATE ANALYSES</vt:lpstr>
      <vt:lpstr>UNIVARIATE ANALYSES</vt:lpstr>
      <vt:lpstr>UNIVARIATE ANALYSES</vt:lpstr>
      <vt:lpstr>DATA EXPLORATION</vt:lpstr>
      <vt:lpstr>COUNTRY-LEVEL PLOTS</vt:lpstr>
      <vt:lpstr>CLUSTER ANALYSES</vt:lpstr>
      <vt:lpstr>CLUSTER ANALYSES</vt:lpstr>
      <vt:lpstr>CLUSTER ANALYSES</vt:lpstr>
      <vt:lpstr>SENSITIVITY ANALYSIS</vt:lpstr>
      <vt:lpstr>DISCUSSION</vt:lpstr>
      <vt:lpstr>REFERENCES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Prioli</dc:creator>
  <cp:lastModifiedBy>Katherine Prioli</cp:lastModifiedBy>
  <cp:revision>79</cp:revision>
  <dcterms:created xsi:type="dcterms:W3CDTF">2018-12-10T02:03:28Z</dcterms:created>
  <dcterms:modified xsi:type="dcterms:W3CDTF">2018-12-15T23:25:56Z</dcterms:modified>
</cp:coreProperties>
</file>

<file path=docProps/thumbnail.jpeg>
</file>